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0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068B4A9-37B7-44E5-B1AE-A8CA67CC7BFF}" type="datetimeFigureOut">
              <a:rPr lang="es-ES" smtClean="0"/>
              <a:pPr/>
              <a:t>18/04/2015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2E6D988-5DB4-4436-B340-7A449D9915C5}"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68B4A9-37B7-44E5-B1AE-A8CA67CC7BFF}" type="datetimeFigureOut">
              <a:rPr lang="es-ES" smtClean="0"/>
              <a:pPr/>
              <a:t>18/04/2015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2E6D988-5DB4-4436-B340-7A449D9915C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68B4A9-37B7-44E5-B1AE-A8CA67CC7BFF}" type="datetimeFigureOut">
              <a:rPr lang="es-ES" smtClean="0"/>
              <a:pPr/>
              <a:t>18/04/2015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2E6D988-5DB4-4436-B340-7A449D9915C5}"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68B4A9-37B7-44E5-B1AE-A8CA67CC7BFF}" type="datetimeFigureOut">
              <a:rPr lang="es-ES" smtClean="0"/>
              <a:pPr/>
              <a:t>18/04/2015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2E6D988-5DB4-4436-B340-7A449D9915C5}"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068B4A9-37B7-44E5-B1AE-A8CA67CC7BFF}" type="datetimeFigureOut">
              <a:rPr lang="es-ES" smtClean="0"/>
              <a:pPr/>
              <a:t>18/04/2015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2E6D988-5DB4-4436-B340-7A449D9915C5}"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068B4A9-37B7-44E5-B1AE-A8CA67CC7BFF}" type="datetimeFigureOut">
              <a:rPr lang="es-ES" smtClean="0"/>
              <a:pPr/>
              <a:t>18/04/2015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2E6D988-5DB4-4436-B340-7A449D9915C5}"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068B4A9-37B7-44E5-B1AE-A8CA67CC7BFF}" type="datetimeFigureOut">
              <a:rPr lang="es-ES" smtClean="0"/>
              <a:pPr/>
              <a:t>18/04/2015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2E6D988-5DB4-4436-B340-7A449D9915C5}"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068B4A9-37B7-44E5-B1AE-A8CA67CC7BFF}" type="datetimeFigureOut">
              <a:rPr lang="es-ES" smtClean="0"/>
              <a:pPr/>
              <a:t>18/04/2015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2E6D988-5DB4-4436-B340-7A449D9915C5}"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068B4A9-37B7-44E5-B1AE-A8CA67CC7BFF}" type="datetimeFigureOut">
              <a:rPr lang="es-ES" smtClean="0"/>
              <a:pPr/>
              <a:t>18/04/2015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2E6D988-5DB4-4436-B340-7A449D9915C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68B4A9-37B7-44E5-B1AE-A8CA67CC7BFF}" type="datetimeFigureOut">
              <a:rPr lang="es-ES" smtClean="0"/>
              <a:pPr/>
              <a:t>18/04/2015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2E6D988-5DB4-4436-B340-7A449D9915C5}"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68B4A9-37B7-44E5-B1AE-A8CA67CC7BFF}" type="datetimeFigureOut">
              <a:rPr lang="es-ES" smtClean="0"/>
              <a:pPr/>
              <a:t>18/04/2015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2E6D988-5DB4-4436-B340-7A449D9915C5}"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8B4A9-37B7-44E5-B1AE-A8CA67CC7BFF}" type="datetimeFigureOut">
              <a:rPr lang="es-ES" smtClean="0"/>
              <a:pPr/>
              <a:t>18/04/2015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E6D988-5DB4-4436-B340-7A449D9915C5}"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_tradnl" dirty="0" smtClean="0"/>
              <a:t>El balance de tierras en Tadil</a:t>
            </a:r>
            <a:endParaRPr lang="es-ES" dirty="0"/>
          </a:p>
        </p:txBody>
      </p:sp>
      <p:sp>
        <p:nvSpPr>
          <p:cNvPr id="5" name="4 Subtítulo"/>
          <p:cNvSpPr>
            <a:spLocks noGrp="1"/>
          </p:cNvSpPr>
          <p:nvPr>
            <p:ph type="subTitle" idx="1"/>
          </p:nvPr>
        </p:nvSpPr>
        <p:spPr/>
        <p:txBody>
          <a:bodyPr/>
          <a:lstStyle/>
          <a:p>
            <a:r>
              <a:rPr lang="es-ES_tradnl" dirty="0" smtClean="0"/>
              <a:t>Curso Tadil-Road ETSICCP Granada Abril-2015</a:t>
            </a:r>
            <a:endParaRPr lang="es-ES" dirty="0"/>
          </a:p>
        </p:txBody>
      </p:sp>
      <p:pic>
        <p:nvPicPr>
          <p:cNvPr id="6" name="Imagen 1" descr="C:\Users\Cristobal\AppData\Local\Microsoft\Windows\Temporary Internet Files\Content.Word\logotipo_transparencia.png"/>
          <p:cNvPicPr>
            <a:picLocks noChangeAspect="1" noChangeArrowheads="1"/>
          </p:cNvPicPr>
          <p:nvPr/>
        </p:nvPicPr>
        <p:blipFill>
          <a:blip r:embed="rId2" cstate="print"/>
          <a:srcRect/>
          <a:stretch>
            <a:fillRect/>
          </a:stretch>
        </p:blipFill>
        <p:spPr bwMode="auto">
          <a:xfrm>
            <a:off x="6804248" y="5657692"/>
            <a:ext cx="1831704" cy="723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3 Imagen"/>
          <p:cNvPicPr/>
          <p:nvPr/>
        </p:nvPicPr>
        <p:blipFill>
          <a:blip r:embed="rId2" cstate="print"/>
          <a:srcRect l="13933" t="7837" r="13757" b="13167"/>
          <a:stretch>
            <a:fillRect/>
          </a:stretch>
        </p:blipFill>
        <p:spPr bwMode="auto">
          <a:xfrm>
            <a:off x="539552" y="1556792"/>
            <a:ext cx="8136904"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_tradnl" dirty="0" smtClean="0"/>
              <a:t>Los volúmenes de aprovechamiento se dan de forma creciente:</a:t>
            </a:r>
          </a:p>
          <a:p>
            <a:pPr lvl="1"/>
            <a:r>
              <a:rPr lang="es-ES_tradnl" dirty="0" err="1" smtClean="0"/>
              <a:t>Aprov</a:t>
            </a:r>
            <a:r>
              <a:rPr lang="es-ES_tradnl" dirty="0" smtClean="0"/>
              <a:t> </a:t>
            </a:r>
            <a:r>
              <a:rPr lang="es-ES_tradnl" dirty="0" err="1" smtClean="0"/>
              <a:t>CGranulares</a:t>
            </a:r>
            <a:r>
              <a:rPr lang="es-ES_tradnl" dirty="0" smtClean="0"/>
              <a:t> &lt; </a:t>
            </a:r>
            <a:r>
              <a:rPr lang="es-ES_tradnl" dirty="0" err="1" smtClean="0"/>
              <a:t>Aprov</a:t>
            </a:r>
            <a:r>
              <a:rPr lang="es-ES_tradnl" dirty="0" smtClean="0"/>
              <a:t> C. asiento &lt; Capas de terraplén.</a:t>
            </a:r>
          </a:p>
          <a:p>
            <a:pPr lvl="1">
              <a:buNone/>
            </a:pPr>
            <a:endParaRPr lang="es-ES" dirty="0"/>
          </a:p>
        </p:txBody>
      </p:sp>
      <p:pic>
        <p:nvPicPr>
          <p:cNvPr id="5122" name="Picture 2"/>
          <p:cNvPicPr>
            <a:picLocks noChangeAspect="1" noChangeArrowheads="1"/>
          </p:cNvPicPr>
          <p:nvPr/>
        </p:nvPicPr>
        <p:blipFill>
          <a:blip r:embed="rId2" cstate="print"/>
          <a:srcRect/>
          <a:stretch>
            <a:fillRect/>
          </a:stretch>
        </p:blipFill>
        <p:spPr bwMode="auto">
          <a:xfrm>
            <a:off x="2843808" y="3717032"/>
            <a:ext cx="4464496" cy="24604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_tradnl" dirty="0" smtClean="0"/>
              <a:t>Introducir estrategia del usuario según terreno.</a:t>
            </a:r>
          </a:p>
          <a:p>
            <a:pPr lvl="1"/>
            <a:r>
              <a:rPr lang="es-ES_tradnl" dirty="0" smtClean="0"/>
              <a:t>Ojo introducir soluciones de aprovechamiento </a:t>
            </a:r>
            <a:r>
              <a:rPr lang="es-ES_tradnl" b="1" dirty="0" smtClean="0"/>
              <a:t>viable </a:t>
            </a:r>
            <a:r>
              <a:rPr lang="es-ES_tradnl" dirty="0" smtClean="0"/>
              <a:t>por distancia y coste</a:t>
            </a:r>
            <a:endParaRPr lang="es-ES" dirty="0"/>
          </a:p>
        </p:txBody>
      </p:sp>
      <p:pic>
        <p:nvPicPr>
          <p:cNvPr id="4" name="3 Imagen"/>
          <p:cNvPicPr/>
          <p:nvPr/>
        </p:nvPicPr>
        <p:blipFill>
          <a:blip r:embed="rId2" cstate="print"/>
          <a:srcRect/>
          <a:stretch>
            <a:fillRect/>
          </a:stretch>
        </p:blipFill>
        <p:spPr bwMode="auto">
          <a:xfrm>
            <a:off x="3059832" y="3717032"/>
            <a:ext cx="5400675" cy="267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57200" y="1600200"/>
            <a:ext cx="4114800" cy="4525963"/>
          </a:xfrm>
        </p:spPr>
        <p:txBody>
          <a:bodyPr/>
          <a:lstStyle/>
          <a:p>
            <a:r>
              <a:rPr lang="es-ES_tradnl" dirty="0" smtClean="0"/>
              <a:t>Casos de incertidumbre.	</a:t>
            </a:r>
          </a:p>
          <a:p>
            <a:pPr lvl="1"/>
            <a:r>
              <a:rPr lang="es-ES_tradnl" dirty="0" smtClean="0"/>
              <a:t>No sabemos por donde trazará TADIL.</a:t>
            </a:r>
          </a:p>
          <a:p>
            <a:pPr lvl="1"/>
            <a:r>
              <a:rPr lang="es-ES_tradnl" b="1" dirty="0" smtClean="0"/>
              <a:t>Refino o ajuste final de soluciones </a:t>
            </a:r>
            <a:r>
              <a:rPr lang="es-ES_tradnl" dirty="0" smtClean="0"/>
              <a:t>posterior al cálculo.</a:t>
            </a:r>
            <a:endParaRPr lang="es-ES" dirty="0"/>
          </a:p>
        </p:txBody>
      </p:sp>
      <p:pic>
        <p:nvPicPr>
          <p:cNvPr id="6146" name="Picture 2" descr="http://svrdpae8n1.sire.gov.co/portal/page/portal/fopae/localidades/santafe/03_geologia.jpg"/>
          <p:cNvPicPr>
            <a:picLocks noChangeAspect="1" noChangeArrowheads="1"/>
          </p:cNvPicPr>
          <p:nvPr/>
        </p:nvPicPr>
        <p:blipFill>
          <a:blip r:embed="rId2" cstate="print"/>
          <a:srcRect b="12594"/>
          <a:stretch>
            <a:fillRect/>
          </a:stretch>
        </p:blipFill>
        <p:spPr bwMode="auto">
          <a:xfrm>
            <a:off x="4499992" y="1484783"/>
            <a:ext cx="4392488" cy="484702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57200" y="1600200"/>
            <a:ext cx="8229600" cy="4925144"/>
          </a:xfrm>
        </p:spPr>
        <p:txBody>
          <a:bodyPr>
            <a:normAutofit fontScale="85000" lnSpcReduction="10000"/>
          </a:bodyPr>
          <a:lstStyle/>
          <a:p>
            <a:r>
              <a:rPr lang="es-ES_tradnl" dirty="0" smtClean="0"/>
              <a:t>Tadil asigna los materiales </a:t>
            </a:r>
            <a:r>
              <a:rPr lang="es-ES_tradnl" b="1" dirty="0" smtClean="0"/>
              <a:t>en orden descendente </a:t>
            </a:r>
            <a:r>
              <a:rPr lang="es-ES_tradnl" dirty="0" smtClean="0"/>
              <a:t>desde las capas granulares a las capas de asiento y finalmente a los terraplenes y rellenos.</a:t>
            </a:r>
          </a:p>
          <a:p>
            <a:r>
              <a:rPr lang="es-ES_tradnl" dirty="0" smtClean="0"/>
              <a:t>Rellenos y excavaciones tienen sus </a:t>
            </a:r>
            <a:r>
              <a:rPr lang="es-ES_tradnl" b="1" dirty="0" smtClean="0"/>
              <a:t>precios asociados.</a:t>
            </a:r>
          </a:p>
          <a:p>
            <a:r>
              <a:rPr lang="es-ES_tradnl" dirty="0" smtClean="0"/>
              <a:t>Tadil si puede coger de dos zonas geotécnicas </a:t>
            </a:r>
            <a:r>
              <a:rPr lang="es-ES_tradnl" b="1" dirty="0" smtClean="0"/>
              <a:t>escoge la de mayor precio de excavación a vertedero.</a:t>
            </a:r>
          </a:p>
          <a:p>
            <a:r>
              <a:rPr lang="es-ES_tradnl" dirty="0" smtClean="0"/>
              <a:t>Si un material se usara en dos sitios lo </a:t>
            </a:r>
            <a:r>
              <a:rPr lang="es-ES_tradnl" i="1" dirty="0" smtClean="0"/>
              <a:t>asignará primero a las capas de mayor precio.</a:t>
            </a:r>
          </a:p>
          <a:p>
            <a:r>
              <a:rPr lang="es-ES_tradnl" i="1" dirty="0" smtClean="0"/>
              <a:t>Tadil sigue el criterio del “jefe de obra” pero buscando el mejor resultado para el interés público</a:t>
            </a:r>
            <a:endParaRPr lang="es-ES"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6625" name="Picture 1"/>
          <p:cNvPicPr>
            <a:picLocks noChangeAspect="1" noChangeArrowheads="1"/>
          </p:cNvPicPr>
          <p:nvPr/>
        </p:nvPicPr>
        <p:blipFill>
          <a:blip r:embed="rId2" cstate="print"/>
          <a:srcRect/>
          <a:stretch>
            <a:fillRect/>
          </a:stretch>
        </p:blipFill>
        <p:spPr bwMode="auto">
          <a:xfrm>
            <a:off x="173027" y="1268760"/>
            <a:ext cx="8970973"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8674" name="Picture 2"/>
          <p:cNvPicPr>
            <a:picLocks noChangeAspect="1" noChangeArrowheads="1"/>
          </p:cNvPicPr>
          <p:nvPr/>
        </p:nvPicPr>
        <p:blipFill>
          <a:blip r:embed="rId2" cstate="print"/>
          <a:srcRect/>
          <a:stretch>
            <a:fillRect/>
          </a:stretch>
        </p:blipFill>
        <p:spPr bwMode="auto">
          <a:xfrm>
            <a:off x="184823" y="1484784"/>
            <a:ext cx="8959177"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9698" name="Picture 2"/>
          <p:cNvPicPr>
            <a:picLocks noChangeAspect="1" noChangeArrowheads="1"/>
          </p:cNvPicPr>
          <p:nvPr/>
        </p:nvPicPr>
        <p:blipFill>
          <a:blip r:embed="rId2" cstate="print"/>
          <a:srcRect/>
          <a:stretch>
            <a:fillRect/>
          </a:stretch>
        </p:blipFill>
        <p:spPr bwMode="auto">
          <a:xfrm>
            <a:off x="0" y="1340768"/>
            <a:ext cx="9144000" cy="1992684"/>
          </a:xfrm>
          <a:prstGeom prst="rect">
            <a:avLst/>
          </a:prstGeom>
          <a:noFill/>
          <a:ln w="9525">
            <a:noFill/>
            <a:miter lim="800000"/>
            <a:headEnd/>
            <a:tailEnd/>
          </a:ln>
        </p:spPr>
      </p:pic>
      <p:pic>
        <p:nvPicPr>
          <p:cNvPr id="29699" name="Picture 3"/>
          <p:cNvPicPr>
            <a:picLocks noChangeAspect="1" noChangeArrowheads="1"/>
          </p:cNvPicPr>
          <p:nvPr/>
        </p:nvPicPr>
        <p:blipFill>
          <a:blip r:embed="rId3" cstate="print"/>
          <a:srcRect/>
          <a:stretch>
            <a:fillRect/>
          </a:stretch>
        </p:blipFill>
        <p:spPr bwMode="auto">
          <a:xfrm>
            <a:off x="199653" y="3463514"/>
            <a:ext cx="8476803" cy="33944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_tradnl" dirty="0" smtClean="0"/>
              <a:t>Resultado final ejemplo</a:t>
            </a:r>
            <a:endParaRPr lang="es-ES" dirty="0"/>
          </a:p>
        </p:txBody>
      </p:sp>
      <p:pic>
        <p:nvPicPr>
          <p:cNvPr id="30722" name="Picture 2"/>
          <p:cNvPicPr>
            <a:picLocks noChangeAspect="1" noChangeArrowheads="1"/>
          </p:cNvPicPr>
          <p:nvPr/>
        </p:nvPicPr>
        <p:blipFill>
          <a:blip r:embed="rId2" cstate="print"/>
          <a:srcRect/>
          <a:stretch>
            <a:fillRect/>
          </a:stretch>
        </p:blipFill>
        <p:spPr bwMode="auto">
          <a:xfrm>
            <a:off x="5148064" y="1700808"/>
            <a:ext cx="3524250" cy="439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_tradnl" dirty="0" smtClean="0"/>
              <a:t>El balance de tierras en una obra tiene un </a:t>
            </a:r>
            <a:r>
              <a:rPr lang="es-ES_tradnl" u="sng" dirty="0" smtClean="0"/>
              <a:t>peso importante en el presupuesto</a:t>
            </a:r>
            <a:r>
              <a:rPr lang="es-ES_tradnl" dirty="0" smtClean="0"/>
              <a:t>.</a:t>
            </a:r>
          </a:p>
          <a:p>
            <a:r>
              <a:rPr lang="es-ES_tradnl" dirty="0" smtClean="0"/>
              <a:t>La complejidad del uso de préstamos o de grandes volúmenes a vertedero a gran distancia puede hacer </a:t>
            </a:r>
            <a:r>
              <a:rPr lang="es-ES_tradnl" b="1" dirty="0" smtClean="0"/>
              <a:t>inviables las obras</a:t>
            </a:r>
            <a:r>
              <a:rPr lang="es-ES_tradnl" dirty="0" smtClean="0"/>
              <a:t>:</a:t>
            </a:r>
          </a:p>
          <a:p>
            <a:pPr lvl="1"/>
            <a:r>
              <a:rPr lang="es-ES_tradnl" dirty="0" smtClean="0"/>
              <a:t>Obras </a:t>
            </a:r>
            <a:r>
              <a:rPr lang="es-ES_tradnl" b="1" dirty="0" smtClean="0"/>
              <a:t>con gran necesidad de préstamos</a:t>
            </a:r>
            <a:r>
              <a:rPr lang="es-ES_tradnl" dirty="0" smtClean="0"/>
              <a:t>. Canteras lejanas.</a:t>
            </a:r>
          </a:p>
          <a:p>
            <a:pPr lvl="1"/>
            <a:r>
              <a:rPr lang="es-ES_tradnl" dirty="0" smtClean="0"/>
              <a:t>Obras con gran excedente de tierras. Vertederos lejanos. </a:t>
            </a:r>
            <a:r>
              <a:rPr lang="es-ES_tradnl" b="1" dirty="0" smtClean="0"/>
              <a:t>Problema medioambiental</a:t>
            </a:r>
            <a:r>
              <a:rPr lang="es-ES_tradnl" dirty="0" smtClean="0"/>
              <a:t>.</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lnSpcReduction="10000"/>
          </a:bodyPr>
          <a:lstStyle/>
          <a:p>
            <a:r>
              <a:rPr lang="es-ES_tradnl" u="sng" dirty="0" smtClean="0"/>
              <a:t>La gestión de las tierras desde la planificación </a:t>
            </a:r>
            <a:r>
              <a:rPr lang="es-ES_tradnl" dirty="0" smtClean="0"/>
              <a:t>de las obras es esencial para la mejor viabilidad del proyecto.</a:t>
            </a:r>
          </a:p>
          <a:p>
            <a:r>
              <a:rPr lang="es-ES_tradnl" dirty="0" smtClean="0"/>
              <a:t>El estudio del balance de tierras </a:t>
            </a:r>
            <a:r>
              <a:rPr lang="es-ES_tradnl" u="sng" dirty="0" smtClean="0"/>
              <a:t>en el proyecto sigue siendo escaso.</a:t>
            </a:r>
          </a:p>
          <a:p>
            <a:r>
              <a:rPr lang="es-ES_tradnl" dirty="0" smtClean="0"/>
              <a:t>El análisis del movimiento de tierras de un jefe de obras es el más completo pero en ocasiones </a:t>
            </a:r>
            <a:r>
              <a:rPr lang="es-ES_tradnl" i="1" dirty="0" smtClean="0"/>
              <a:t>puede ser contrario al interés público.</a:t>
            </a:r>
            <a:endParaRPr lang="es-ES"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67544" y="1340768"/>
            <a:ext cx="8229600" cy="4525963"/>
          </a:xfrm>
        </p:spPr>
        <p:txBody>
          <a:bodyPr/>
          <a:lstStyle/>
          <a:p>
            <a:r>
              <a:rPr lang="es-ES_tradnl" dirty="0" smtClean="0"/>
              <a:t>La Adecuación del Curso Bajo del Guadalhorce</a:t>
            </a:r>
            <a:endParaRPr lang="es-ES" dirty="0"/>
          </a:p>
        </p:txBody>
      </p:sp>
      <p:pic>
        <p:nvPicPr>
          <p:cNvPr id="1026" name="Imagen 13"/>
          <p:cNvPicPr>
            <a:picLocks noChangeAspect="1" noChangeArrowheads="1"/>
          </p:cNvPicPr>
          <p:nvPr/>
        </p:nvPicPr>
        <p:blipFill>
          <a:blip r:embed="rId2" cstate="print"/>
          <a:srcRect/>
          <a:stretch>
            <a:fillRect/>
          </a:stretch>
        </p:blipFill>
        <p:spPr bwMode="auto">
          <a:xfrm>
            <a:off x="323528" y="2060848"/>
            <a:ext cx="8481144"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_tradnl" dirty="0" err="1" smtClean="0"/>
              <a:t>Tramificación</a:t>
            </a:r>
            <a:r>
              <a:rPr lang="es-ES_tradnl" dirty="0" smtClean="0"/>
              <a:t>.</a:t>
            </a:r>
          </a:p>
          <a:p>
            <a:pPr lvl="1"/>
            <a:r>
              <a:rPr lang="es-ES_tradnl" dirty="0" smtClean="0"/>
              <a:t>Diferentes materiales en mismo grupo geotécnico.</a:t>
            </a:r>
            <a:endParaRPr lang="es-ES" dirty="0"/>
          </a:p>
        </p:txBody>
      </p:sp>
      <p:pic>
        <p:nvPicPr>
          <p:cNvPr id="2050" name="Picture 2"/>
          <p:cNvPicPr>
            <a:picLocks noChangeAspect="1" noChangeArrowheads="1"/>
          </p:cNvPicPr>
          <p:nvPr/>
        </p:nvPicPr>
        <p:blipFill>
          <a:blip r:embed="rId2" cstate="print"/>
          <a:srcRect/>
          <a:stretch>
            <a:fillRect/>
          </a:stretch>
        </p:blipFill>
        <p:spPr bwMode="auto">
          <a:xfrm>
            <a:off x="395536" y="2636912"/>
            <a:ext cx="7350646" cy="386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_tradnl" dirty="0" smtClean="0"/>
              <a:t>Coeficientes de esponjamiento y de paso.</a:t>
            </a:r>
          </a:p>
          <a:p>
            <a:pPr lvl="1"/>
            <a:r>
              <a:rPr lang="es-ES_tradnl" dirty="0" smtClean="0"/>
              <a:t>Esponjamiento: paso de la medición en perfiles a la medición en transporte y vertedero.</a:t>
            </a:r>
          </a:p>
          <a:p>
            <a:pPr lvl="2"/>
            <a:r>
              <a:rPr lang="es-ES_tradnl" dirty="0" smtClean="0"/>
              <a:t>Ojo al criterio de medición de los pliegos del proyecto.</a:t>
            </a:r>
          </a:p>
          <a:p>
            <a:pPr lvl="2"/>
            <a:r>
              <a:rPr lang="es-ES_tradnl" dirty="0" smtClean="0"/>
              <a:t>Necesario para el dimensionado del vertedero y pago del transporte. </a:t>
            </a:r>
          </a:p>
          <a:p>
            <a:pPr lvl="1"/>
            <a:r>
              <a:rPr lang="es-ES_tradnl" dirty="0" smtClean="0"/>
              <a:t>Paso a terraplén: modificación de volúmenes desde su estado natural a su uso en terraplén.</a:t>
            </a:r>
          </a:p>
          <a:p>
            <a:pPr lvl="1"/>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57200" y="1600200"/>
            <a:ext cx="8229600" cy="4493096"/>
          </a:xfrm>
        </p:spPr>
        <p:txBody>
          <a:bodyPr>
            <a:normAutofit fontScale="55000" lnSpcReduction="20000"/>
          </a:bodyPr>
          <a:lstStyle/>
          <a:p>
            <a:r>
              <a:rPr lang="es-ES_tradnl" dirty="0" smtClean="0"/>
              <a:t>Ejemplo de CP.</a:t>
            </a:r>
          </a:p>
          <a:p>
            <a:endParaRPr lang="es-ES_tradnl" dirty="0"/>
          </a:p>
          <a:p>
            <a:endParaRPr lang="es-ES_tradnl" dirty="0" smtClean="0"/>
          </a:p>
          <a:p>
            <a:endParaRPr lang="es-ES_tradnl" dirty="0"/>
          </a:p>
          <a:p>
            <a:endParaRPr lang="es-ES_tradnl" dirty="0" smtClean="0"/>
          </a:p>
          <a:p>
            <a:endParaRPr lang="es-ES_tradnl" dirty="0"/>
          </a:p>
          <a:p>
            <a:r>
              <a:rPr lang="es-ES_tradnl" dirty="0" smtClean="0"/>
              <a:t>Ejemplo de CE</a:t>
            </a:r>
          </a:p>
          <a:p>
            <a:endParaRPr lang="es-ES_tradnl" dirty="0"/>
          </a:p>
          <a:p>
            <a:endParaRPr lang="es-ES_tradnl" dirty="0" smtClean="0"/>
          </a:p>
          <a:p>
            <a:endParaRPr lang="es-ES_tradnl" dirty="0" smtClean="0"/>
          </a:p>
          <a:p>
            <a:endParaRPr lang="es-ES" dirty="0" smtClean="0"/>
          </a:p>
          <a:p>
            <a:endParaRPr lang="es-ES" sz="1600" dirty="0"/>
          </a:p>
          <a:p>
            <a:endParaRPr lang="es-ES" sz="1600" dirty="0" smtClean="0"/>
          </a:p>
          <a:p>
            <a:endParaRPr lang="es-ES" sz="2600" dirty="0" smtClean="0"/>
          </a:p>
          <a:p>
            <a:r>
              <a:rPr lang="es-ES" sz="2600" dirty="0" smtClean="0"/>
              <a:t>Los desmontes a vertedero se cubican sobre perfil por lo que no tiene sentido la consideración del esponjamiento para la obtención de volúmenes. Sí se considera este coeficiente, no obstante, para la determinación del precio del transporte a vertedero, considerando un volumen de material transportado de (1/0,8 = 1,25).</a:t>
            </a:r>
            <a:endParaRPr lang="es-ES_tradnl" sz="2600" dirty="0" smtClean="0"/>
          </a:p>
        </p:txBody>
      </p:sp>
      <p:pic>
        <p:nvPicPr>
          <p:cNvPr id="3074" name="Picture 2"/>
          <p:cNvPicPr>
            <a:picLocks noChangeAspect="1" noChangeArrowheads="1"/>
          </p:cNvPicPr>
          <p:nvPr/>
        </p:nvPicPr>
        <p:blipFill>
          <a:blip r:embed="rId2" cstate="print"/>
          <a:srcRect/>
          <a:stretch>
            <a:fillRect/>
          </a:stretch>
        </p:blipFill>
        <p:spPr bwMode="auto">
          <a:xfrm>
            <a:off x="3131840" y="1628800"/>
            <a:ext cx="5544616" cy="1750094"/>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203848" y="3501008"/>
            <a:ext cx="4543425" cy="104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57200" y="1600200"/>
            <a:ext cx="5050904" cy="4525963"/>
          </a:xfrm>
        </p:spPr>
        <p:txBody>
          <a:bodyPr/>
          <a:lstStyle/>
          <a:p>
            <a:r>
              <a:rPr lang="es-ES_tradnl" dirty="0" smtClean="0"/>
              <a:t>El diagrama de masa.</a:t>
            </a:r>
          </a:p>
          <a:p>
            <a:pPr lvl="1"/>
            <a:r>
              <a:rPr lang="es-ES_tradnl" dirty="0" smtClean="0"/>
              <a:t>De escaso valor si no considera el uso real de las tierras</a:t>
            </a:r>
            <a:endParaRPr lang="es-ES" dirty="0"/>
          </a:p>
        </p:txBody>
      </p:sp>
      <p:pic>
        <p:nvPicPr>
          <p:cNvPr id="4099" name="Picture 3"/>
          <p:cNvPicPr>
            <a:picLocks noChangeAspect="1" noChangeArrowheads="1"/>
          </p:cNvPicPr>
          <p:nvPr/>
        </p:nvPicPr>
        <p:blipFill>
          <a:blip r:embed="rId2" cstate="print"/>
          <a:srcRect/>
          <a:stretch>
            <a:fillRect/>
          </a:stretch>
        </p:blipFill>
        <p:spPr bwMode="auto">
          <a:xfrm>
            <a:off x="5652120" y="1412776"/>
            <a:ext cx="3244620" cy="4863058"/>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395537" y="3482768"/>
            <a:ext cx="4824535" cy="32163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_tradnl" dirty="0" smtClean="0"/>
              <a:t>La gestión de tierras de TADIL:</a:t>
            </a:r>
          </a:p>
          <a:p>
            <a:pPr lvl="1"/>
            <a:r>
              <a:rPr lang="es-ES_tradnl" dirty="0" smtClean="0"/>
              <a:t>El usuario introduce los </a:t>
            </a:r>
            <a:r>
              <a:rPr lang="es-ES_tradnl" b="1" dirty="0" smtClean="0"/>
              <a:t>aprovechamientos</a:t>
            </a:r>
            <a:r>
              <a:rPr lang="es-ES_tradnl" dirty="0" smtClean="0"/>
              <a:t> de cada material </a:t>
            </a:r>
            <a:r>
              <a:rPr lang="es-ES_tradnl" dirty="0" err="1" smtClean="0"/>
              <a:t>excavable</a:t>
            </a:r>
            <a:r>
              <a:rPr lang="es-ES_tradnl" dirty="0" smtClean="0"/>
              <a:t>.</a:t>
            </a:r>
          </a:p>
          <a:p>
            <a:pPr lvl="1"/>
            <a:r>
              <a:rPr lang="es-ES_tradnl" dirty="0" smtClean="0"/>
              <a:t>El usuario introduce los </a:t>
            </a:r>
            <a:r>
              <a:rPr lang="es-ES_tradnl" b="1" dirty="0" smtClean="0"/>
              <a:t>materiales que quiere emplear </a:t>
            </a:r>
            <a:r>
              <a:rPr lang="es-ES_tradnl" dirty="0" smtClean="0"/>
              <a:t>en rellenos.</a:t>
            </a:r>
          </a:p>
          <a:p>
            <a:pPr lvl="1"/>
            <a:r>
              <a:rPr lang="es-ES_tradnl" dirty="0" smtClean="0"/>
              <a:t>El usuario debe hacer esta asignación </a:t>
            </a:r>
            <a:r>
              <a:rPr lang="es-ES_tradnl" i="1" dirty="0" smtClean="0"/>
              <a:t>pensando en los materiales que va a tener en la obra.</a:t>
            </a:r>
            <a:endParaRPr lang="es-ES"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TotalTime>
  <Words>464</Words>
  <Application>Microsoft Office PowerPoint</Application>
  <PresentationFormat>Presentación en pantalla (4:3)</PresentationFormat>
  <Paragraphs>51</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El balance de tierras en Tadil</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balance de tierras en Tadil</dc:title>
  <dc:creator>usuario</dc:creator>
  <cp:lastModifiedBy>usuario</cp:lastModifiedBy>
  <cp:revision>8</cp:revision>
  <dcterms:created xsi:type="dcterms:W3CDTF">2015-04-16T04:42:03Z</dcterms:created>
  <dcterms:modified xsi:type="dcterms:W3CDTF">2015-04-18T08:33:08Z</dcterms:modified>
</cp:coreProperties>
</file>